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80" r:id="rId6"/>
    <p:sldId id="281" r:id="rId7"/>
    <p:sldId id="284" r:id="rId8"/>
    <p:sldId id="286" r:id="rId9"/>
    <p:sldId id="267" r:id="rId10"/>
    <p:sldId id="268" r:id="rId11"/>
    <p:sldId id="278" r:id="rId12"/>
    <p:sldId id="279" r:id="rId13"/>
    <p:sldId id="285" r:id="rId14"/>
    <p:sldId id="287" r:id="rId15"/>
  </p:sldIdLst>
  <p:sldSz cx="9144000" cy="5143500" type="screen16x9"/>
  <p:notesSz cx="6858000" cy="9144000"/>
  <p:embeddedFontLst>
    <p:embeddedFont>
      <p:font typeface="Montserrat" pitchFamily="2" charset="77"/>
      <p:regular r:id="rId17"/>
      <p:bold r:id="rId18"/>
      <p:italic r:id="rId19"/>
      <p:boldItalic r:id="rId20"/>
    </p:embeddedFont>
    <p:embeddedFont>
      <p:font typeface="Montserrat Thin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Estilo Médio 2 - Destaqu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Estilo Médio 4 - Destaqu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Estilo Médio 4 - Destaqu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8"/>
    <p:restoredTop sz="94654"/>
  </p:normalViewPr>
  <p:slideViewPr>
    <p:cSldViewPr snapToGrid="0">
      <p:cViewPr varScale="1">
        <p:scale>
          <a:sx n="145" d="100"/>
          <a:sy n="145" d="100"/>
        </p:scale>
        <p:origin x="648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a9d65448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a9d65448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742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a9d65448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a9d65448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911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a9d65448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a9d65448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921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a9d65448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a9d65448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250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a9d65448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a9d65448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561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a9d65448e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a9d65448e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a8d18cd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a8d18cd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a9d65448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a9d65448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a9d65448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a9d65448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465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a9d65448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a9d65448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8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a9d65448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a9d65448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978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a9d65448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a9d65448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166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a9d65448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a9d65448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323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7925" y="1111550"/>
            <a:ext cx="7283400" cy="118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6500" dirty="0">
                <a:latin typeface="Montserrat"/>
                <a:ea typeface="Montserrat"/>
                <a:cs typeface="Montserrat"/>
                <a:sym typeface="Montserrat"/>
              </a:rPr>
              <a:t>know4CARE</a:t>
            </a:r>
            <a:endParaRPr sz="65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87725" y="4017500"/>
            <a:ext cx="2070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pt-PT" sz="800" dirty="0">
                <a:latin typeface="Montserrat Thin"/>
                <a:ea typeface="Montserrat Thin"/>
                <a:cs typeface="Montserrat Thin"/>
                <a:sym typeface="Montserrat Thin"/>
              </a:rPr>
              <a:t>Estudante: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800" dirty="0">
                <a:latin typeface="Montserrat Thin"/>
                <a:ea typeface="Montserrat Thin"/>
                <a:cs typeface="Montserrat Thin"/>
                <a:sym typeface="Montserrat Thin"/>
              </a:rPr>
              <a:t>Nancia Laudino -  50036506</a:t>
            </a:r>
            <a:endParaRPr sz="800" dirty="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1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3210324" cy="5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87725" y="2170150"/>
            <a:ext cx="54270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700" dirty="0">
                <a:latin typeface="Montserrat"/>
                <a:ea typeface="Montserrat"/>
                <a:cs typeface="Montserrat"/>
                <a:sym typeface="Montserrat"/>
              </a:rPr>
              <a:t>PROJECT FACTORY</a:t>
            </a:r>
            <a:endParaRPr sz="17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87725" y="3217088"/>
            <a:ext cx="1760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dirty="0">
                <a:latin typeface="Montserrat Thin"/>
                <a:ea typeface="Montserrat Thin"/>
                <a:cs typeface="Montserrat Thin"/>
                <a:sym typeface="Montserrat Thin"/>
              </a:rPr>
              <a:t>Docentes:</a:t>
            </a:r>
            <a:endParaRPr sz="1000" dirty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dirty="0">
                <a:latin typeface="Montserrat Thin"/>
                <a:ea typeface="Montserrat Thin"/>
                <a:cs typeface="Montserrat Thin"/>
                <a:sym typeface="Montserrat Thin"/>
              </a:rPr>
              <a:t>Prof.</a:t>
            </a:r>
            <a:r>
              <a:rPr lang="pt-PT" sz="1000" dirty="0" err="1">
                <a:latin typeface="Montserrat Thin"/>
                <a:ea typeface="Montserrat Thin"/>
                <a:cs typeface="Montserrat Thin"/>
                <a:sym typeface="Montserrat Thin"/>
              </a:rPr>
              <a:t>º</a:t>
            </a:r>
            <a:r>
              <a:rPr lang="pt-PT" sz="1000" dirty="0">
                <a:latin typeface="Montserrat Thin"/>
                <a:ea typeface="Montserrat Thin"/>
                <a:cs typeface="Montserrat Thin"/>
                <a:sym typeface="Montserrat Thin"/>
              </a:rPr>
              <a:t> Jacinto Estima</a:t>
            </a:r>
            <a:endParaRPr sz="1000" dirty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dirty="0">
                <a:latin typeface="Montserrat Thin"/>
                <a:ea typeface="Montserrat Thin"/>
                <a:cs typeface="Montserrat Thin"/>
                <a:sym typeface="Montserrat Thin"/>
              </a:rPr>
              <a:t>Prof.</a:t>
            </a:r>
            <a:r>
              <a:rPr lang="pt-PT" sz="1000" dirty="0" err="1">
                <a:latin typeface="Montserrat Thin"/>
                <a:ea typeface="Montserrat Thin"/>
                <a:cs typeface="Montserrat Thin"/>
                <a:sym typeface="Montserrat Thin"/>
              </a:rPr>
              <a:t>º</a:t>
            </a:r>
            <a:r>
              <a:rPr lang="pt-PT" sz="1000" dirty="0">
                <a:latin typeface="Montserrat Thin"/>
                <a:ea typeface="Montserrat Thin"/>
                <a:cs typeface="Montserrat Thin"/>
                <a:sym typeface="Montserrat Thin"/>
              </a:rPr>
              <a:t> Miguel Boavida</a:t>
            </a:r>
            <a:endParaRPr sz="1000" dirty="0"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 dirty="0">
                <a:latin typeface="Montserrat Thin"/>
                <a:ea typeface="Montserrat Thin"/>
                <a:cs typeface="Montserrat Thin"/>
                <a:sym typeface="Montserrat Thin"/>
              </a:rPr>
              <a:t>Prof.</a:t>
            </a:r>
            <a:r>
              <a:rPr lang="pt-PT" sz="1000" dirty="0" err="1">
                <a:latin typeface="Montserrat Thin"/>
                <a:ea typeface="Montserrat Thin"/>
                <a:cs typeface="Montserrat Thin"/>
                <a:sym typeface="Montserrat Thin"/>
              </a:rPr>
              <a:t>º</a:t>
            </a:r>
            <a:r>
              <a:rPr lang="pt-PT" sz="1000" dirty="0">
                <a:latin typeface="Montserrat Thin"/>
                <a:ea typeface="Montserrat Thin"/>
                <a:cs typeface="Montserrat Thin"/>
                <a:sym typeface="Montserrat Thin"/>
              </a:rPr>
              <a:t> Rodrigo </a:t>
            </a:r>
            <a:r>
              <a:rPr lang="pt-PT" sz="1000" dirty="0" err="1">
                <a:latin typeface="Montserrat Thin"/>
                <a:ea typeface="Montserrat Thin"/>
                <a:cs typeface="Montserrat Thin"/>
                <a:sym typeface="Montserrat Thin"/>
              </a:rPr>
              <a:t>Ramírez</a:t>
            </a:r>
            <a:endParaRPr sz="1000" dirty="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8962868-9DC2-0D44-868E-2D347E6803B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769" y="1055184"/>
            <a:ext cx="2493689" cy="40016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10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>
            <a:spLocks noGrp="1"/>
          </p:cNvSpPr>
          <p:nvPr>
            <p:ph type="ctrTitle"/>
          </p:nvPr>
        </p:nvSpPr>
        <p:spPr>
          <a:xfrm>
            <a:off x="387725" y="913400"/>
            <a:ext cx="8077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600" dirty="0">
                <a:latin typeface="Montserrat"/>
                <a:ea typeface="Montserrat"/>
                <a:cs typeface="Montserrat"/>
                <a:sym typeface="Montserrat"/>
              </a:rPr>
              <a:t>MOCKUPS (Versão Atualizada)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78322B49-F087-A24E-8444-782560963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56" y="1511150"/>
            <a:ext cx="4352823" cy="2830009"/>
          </a:xfrm>
          <a:prstGeom prst="rect">
            <a:avLst/>
          </a:prstGeom>
        </p:spPr>
      </p:pic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593CF2E6-3531-C343-8D6E-92E832D1E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994" y="1511149"/>
            <a:ext cx="4378164" cy="28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3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11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Uma imagem com texto, captura de ecrã, branco, eletrónico&#10;&#10;Descrição gerada automaticamente">
            <a:extLst>
              <a:ext uri="{FF2B5EF4-FFF2-40B4-BE49-F238E27FC236}">
                <a16:creationId xmlns:a16="http://schemas.microsoft.com/office/drawing/2014/main" id="{47E4EB24-3173-B743-9953-B192CD832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305" y="1113352"/>
            <a:ext cx="5622972" cy="3827925"/>
          </a:xfrm>
          <a:prstGeom prst="rect">
            <a:avLst/>
          </a:prstGeom>
        </p:spPr>
      </p:pic>
      <p:sp>
        <p:nvSpPr>
          <p:cNvPr id="8" name="Google Shape;144;p20">
            <a:extLst>
              <a:ext uri="{FF2B5EF4-FFF2-40B4-BE49-F238E27FC236}">
                <a16:creationId xmlns:a16="http://schemas.microsoft.com/office/drawing/2014/main" id="{1721B765-9B5C-074C-8AE2-27BA9B124EC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7725" y="854908"/>
            <a:ext cx="8077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600" dirty="0" err="1">
                <a:latin typeface="Montserrat"/>
                <a:ea typeface="Montserrat"/>
                <a:cs typeface="Montserrat"/>
                <a:sym typeface="Montserrat"/>
              </a:rPr>
              <a:t>User</a:t>
            </a:r>
            <a:r>
              <a:rPr lang="pt-PT" sz="16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PT" sz="1600" dirty="0" err="1">
                <a:latin typeface="Montserrat"/>
                <a:ea typeface="Montserrat"/>
                <a:cs typeface="Montserrat"/>
                <a:sym typeface="Montserrat"/>
              </a:rPr>
              <a:t>Flow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18724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12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B01F2DF-69C9-6D47-8BB0-92580721A5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92" t="6390" r="3771" b="5162"/>
          <a:stretch/>
        </p:blipFill>
        <p:spPr>
          <a:xfrm>
            <a:off x="1839558" y="1162548"/>
            <a:ext cx="5755341" cy="393843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09AA087-F901-3740-B8E3-2BCF185A76B3}"/>
              </a:ext>
            </a:extLst>
          </p:cNvPr>
          <p:cNvSpPr txBox="1"/>
          <p:nvPr/>
        </p:nvSpPr>
        <p:spPr>
          <a:xfrm>
            <a:off x="387725" y="914400"/>
            <a:ext cx="29338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>
                <a:latin typeface="Montserrat" pitchFamily="2" charset="77"/>
              </a:rPr>
              <a:t>Arquitetura da Informação</a:t>
            </a:r>
          </a:p>
        </p:txBody>
      </p:sp>
    </p:spTree>
    <p:extLst>
      <p:ext uri="{BB962C8B-B14F-4D97-AF65-F5344CB8AC3E}">
        <p14:creationId xmlns:p14="http://schemas.microsoft.com/office/powerpoint/2010/main" val="2591116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13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6745271-BABF-6E4C-A2CD-95D834677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7" t="876" r="2088" b="-1"/>
          <a:stretch/>
        </p:blipFill>
        <p:spPr>
          <a:xfrm>
            <a:off x="1511260" y="1107831"/>
            <a:ext cx="5882054" cy="3948986"/>
          </a:xfrm>
          <a:prstGeom prst="rect">
            <a:avLst/>
          </a:prstGeom>
        </p:spPr>
      </p:pic>
      <p:sp>
        <p:nvSpPr>
          <p:cNvPr id="7" name="Google Shape;144;p20">
            <a:extLst>
              <a:ext uri="{FF2B5EF4-FFF2-40B4-BE49-F238E27FC236}">
                <a16:creationId xmlns:a16="http://schemas.microsoft.com/office/drawing/2014/main" id="{DE7B9D50-8AC1-9E4E-A7ED-4350F84478E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7725" y="854908"/>
            <a:ext cx="8077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600" dirty="0">
                <a:latin typeface="Montserrat"/>
                <a:ea typeface="Montserrat"/>
                <a:cs typeface="Montserrat"/>
                <a:sym typeface="Montserrat"/>
              </a:rPr>
              <a:t>M.E.R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29334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14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44;p20">
            <a:extLst>
              <a:ext uri="{FF2B5EF4-FFF2-40B4-BE49-F238E27FC236}">
                <a16:creationId xmlns:a16="http://schemas.microsoft.com/office/drawing/2014/main" id="{DE7B9D50-8AC1-9E4E-A7ED-4350F84478E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19766" y="2229197"/>
            <a:ext cx="5104468" cy="9887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3600" b="1" dirty="0">
                <a:latin typeface="Montserrat Thin" pitchFamily="2" charset="77"/>
                <a:ea typeface="Montserrat"/>
                <a:cs typeface="Montserrat"/>
                <a:sym typeface="Montserrat"/>
              </a:rPr>
              <a:t>Demonstração do Protótipo Funcional</a:t>
            </a:r>
            <a:endParaRPr sz="3600" b="1" dirty="0">
              <a:latin typeface="Montserrat Thin" pitchFamily="2" charset="77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9407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2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>
            <a:off x="404614" y="1096345"/>
            <a:ext cx="8077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600" dirty="0">
                <a:latin typeface="Montserrat"/>
                <a:ea typeface="Montserrat"/>
                <a:cs typeface="Montserrat"/>
                <a:sym typeface="Montserrat"/>
              </a:rPr>
              <a:t>EQUIPA DE PROJETO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ctrTitle"/>
          </p:nvPr>
        </p:nvSpPr>
        <p:spPr>
          <a:xfrm>
            <a:off x="1756208" y="2079577"/>
            <a:ext cx="6990600" cy="16004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 dirty="0">
                <a:highlight>
                  <a:srgbClr val="FFFFFF"/>
                </a:highlight>
                <a:latin typeface="Montserrat Thin"/>
                <a:ea typeface="Montserrat Thin"/>
                <a:cs typeface="Montserrat Thin"/>
                <a:sym typeface="Montserrat Thin"/>
              </a:rPr>
              <a:t>Nancia Laudino</a:t>
            </a:r>
            <a:endParaRPr sz="1600" dirty="0">
              <a:highlight>
                <a:srgbClr val="FFFFFF"/>
              </a:highlight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 dirty="0" err="1">
                <a:highlight>
                  <a:srgbClr val="FFFFFF"/>
                </a:highlight>
                <a:latin typeface="Montserrat Thin"/>
                <a:ea typeface="Montserrat Thin"/>
                <a:cs typeface="Montserrat Thin"/>
                <a:sym typeface="Montserrat Thin"/>
              </a:rPr>
              <a:t>nancialaudino@gmail.com</a:t>
            </a:r>
            <a:endParaRPr sz="1600" dirty="0">
              <a:highlight>
                <a:srgbClr val="FFFFFF"/>
              </a:highlight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highlight>
                <a:srgbClr val="FFFFFF"/>
              </a:highlight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 dirty="0">
                <a:highlight>
                  <a:srgbClr val="FFFFFF"/>
                </a:highlight>
                <a:latin typeface="Montserrat Thin"/>
                <a:ea typeface="Montserrat Thin"/>
                <a:cs typeface="Montserrat Thin"/>
                <a:sym typeface="Montserrat Thin"/>
              </a:rPr>
              <a:t>Licenciatura de Engenharia Informática</a:t>
            </a:r>
            <a:endParaRPr sz="1600" dirty="0">
              <a:highlight>
                <a:srgbClr val="FFFFFF"/>
              </a:highlight>
              <a:latin typeface="Montserrat Thin"/>
              <a:ea typeface="Montserrat Thin"/>
              <a:cs typeface="Montserrat Thin"/>
              <a:sym typeface="Montserrat Thi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 dirty="0">
                <a:highlight>
                  <a:srgbClr val="FFFFFF"/>
                </a:highlight>
                <a:latin typeface="Montserrat Thin"/>
                <a:ea typeface="Montserrat Thin"/>
                <a:cs typeface="Montserrat Thin"/>
                <a:sym typeface="Montserrat Thin"/>
              </a:rPr>
              <a:t>IADE | Universidade Europeia</a:t>
            </a:r>
            <a:endParaRPr sz="1600" dirty="0">
              <a:highlight>
                <a:srgbClr val="FFFFFF"/>
              </a:highlight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31" y="2079577"/>
            <a:ext cx="1157700" cy="11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3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>
            <a:spLocks noGrp="1"/>
          </p:cNvSpPr>
          <p:nvPr>
            <p:ph type="ctrTitle"/>
          </p:nvPr>
        </p:nvSpPr>
        <p:spPr>
          <a:xfrm>
            <a:off x="387725" y="1025626"/>
            <a:ext cx="8077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600" dirty="0">
                <a:latin typeface="Montserrat"/>
                <a:ea typeface="Montserrat"/>
                <a:cs typeface="Montserrat"/>
                <a:sym typeface="Montserrat"/>
              </a:rPr>
              <a:t>ENQUADRAMENTO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394200" y="1561810"/>
            <a:ext cx="8355600" cy="11695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algn="just"/>
            <a:r>
              <a:rPr lang="pt-PT" sz="1600" dirty="0">
                <a:highlight>
                  <a:srgbClr val="FFFFFF"/>
                </a:highlight>
                <a:latin typeface="Montserrat Thin" pitchFamily="2" charset="77"/>
              </a:rPr>
              <a:t>O projeto know4CARE consiste no desenvolvimento de um sistema de informação que permita disponibilizar conteúdos educativos para as Ajudantes da Ação Direta (AAD) com o objetivo de auxiliá-los na prestação de cuidados de saúde nas ERPI, sob a monitorização de profissionais de saúde com formação superior.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4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>
            <a:spLocks noGrp="1"/>
          </p:cNvSpPr>
          <p:nvPr>
            <p:ph type="ctrTitle"/>
          </p:nvPr>
        </p:nvSpPr>
        <p:spPr>
          <a:xfrm>
            <a:off x="387725" y="1010116"/>
            <a:ext cx="8077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600" dirty="0">
                <a:latin typeface="Montserrat"/>
                <a:ea typeface="Montserrat"/>
                <a:cs typeface="Montserrat"/>
                <a:sym typeface="Montserrat"/>
              </a:rPr>
              <a:t>DEFINIÇÃO DO PROBLEMA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>
            <a:off x="394200" y="1617658"/>
            <a:ext cx="8355600" cy="19081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lvl="0" algn="l"/>
            <a:r>
              <a:rPr lang="pt-PT" sz="1600" dirty="0">
                <a:latin typeface="Montserrat Thin" pitchFamily="2" charset="77"/>
              </a:rPr>
              <a:t>1.  Baixa qualificação das Ajudantes da Ação Direta (AAD) </a:t>
            </a:r>
            <a:br>
              <a:rPr lang="pt-PT" sz="1600" dirty="0">
                <a:latin typeface="Montserrat Thin" pitchFamily="2" charset="77"/>
              </a:rPr>
            </a:br>
            <a:r>
              <a:rPr lang="pt-PT" sz="1600" dirty="0">
                <a:latin typeface="Montserrat Thin" pitchFamily="2" charset="77"/>
              </a:rPr>
              <a:t>2.  As ERPI têm elevado risco para surtos de doenças</a:t>
            </a:r>
            <a:br>
              <a:rPr lang="pt-PT" sz="1600" dirty="0">
                <a:latin typeface="Montserrat Thin" pitchFamily="2" charset="77"/>
              </a:rPr>
            </a:br>
            <a:r>
              <a:rPr lang="pt-PT" sz="1600" dirty="0">
                <a:latin typeface="Montserrat Thin" pitchFamily="2" charset="77"/>
              </a:rPr>
              <a:t>3.  As pessoas idosas têm um risco acrescido de contaminação de doenças</a:t>
            </a:r>
            <a:br>
              <a:rPr lang="pt-PT" sz="1600" dirty="0">
                <a:latin typeface="Montserrat Thin" pitchFamily="2" charset="77"/>
              </a:rPr>
            </a:br>
            <a:r>
              <a:rPr lang="pt-PT" sz="1600" dirty="0">
                <a:latin typeface="Montserrat Thin" pitchFamily="2" charset="77"/>
              </a:rPr>
              <a:t>4.  Em muitas ERPI, as AAD passam mais de 10h sem supervisão direta por profissionais de saúde com formação superior</a:t>
            </a:r>
            <a:br>
              <a:rPr lang="pt-PT" sz="1600" dirty="0">
                <a:latin typeface="Montserrat Thin" pitchFamily="2" charset="77"/>
              </a:rPr>
            </a:br>
            <a:r>
              <a:rPr lang="pt-PT" sz="1600" dirty="0">
                <a:latin typeface="Montserrat Thin" pitchFamily="2" charset="77"/>
              </a:rPr>
              <a:t>5.  Insuficiente coordenação dos cuidados</a:t>
            </a:r>
            <a:br>
              <a:rPr lang="pt-PT" sz="1600" dirty="0">
                <a:latin typeface="Montserrat Thin" pitchFamily="2" charset="77"/>
              </a:rPr>
            </a:br>
            <a:endParaRPr sz="1600" dirty="0">
              <a:latin typeface="Montserrat Thin" pitchFamily="2" charset="77"/>
              <a:ea typeface="Montserrat Thin"/>
              <a:cs typeface="Montserrat Thin"/>
              <a:sym typeface="Montserrat Th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pPr/>
              <a:t>5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6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>
            <a:spLocks noGrp="1"/>
          </p:cNvSpPr>
          <p:nvPr>
            <p:ph type="ctrTitle"/>
          </p:nvPr>
        </p:nvSpPr>
        <p:spPr>
          <a:xfrm>
            <a:off x="394958" y="1081340"/>
            <a:ext cx="80775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>
              <a:buSzPts val="990"/>
            </a:pPr>
            <a:r>
              <a:rPr lang="pt-PT" sz="1600" dirty="0">
                <a:latin typeface="Montserrat"/>
                <a:ea typeface="Montserrat"/>
                <a:cs typeface="Montserrat"/>
                <a:sym typeface="Montserrat"/>
              </a:rPr>
              <a:t>PLATAFORMAS EXISTENTES NO MERCADO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643B006E-6FFF-DF49-B0C6-910E421F2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243984"/>
              </p:ext>
            </p:extLst>
          </p:nvPr>
        </p:nvGraphicFramePr>
        <p:xfrm>
          <a:off x="699497" y="1904041"/>
          <a:ext cx="7091916" cy="2302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6660">
                  <a:extLst>
                    <a:ext uri="{9D8B030D-6E8A-4147-A177-3AD203B41FA5}">
                      <a16:colId xmlns:a16="http://schemas.microsoft.com/office/drawing/2014/main" val="3310845457"/>
                    </a:ext>
                  </a:extLst>
                </a:gridCol>
                <a:gridCol w="3965944">
                  <a:extLst>
                    <a:ext uri="{9D8B030D-6E8A-4147-A177-3AD203B41FA5}">
                      <a16:colId xmlns:a16="http://schemas.microsoft.com/office/drawing/2014/main" val="3773133131"/>
                    </a:ext>
                  </a:extLst>
                </a:gridCol>
                <a:gridCol w="1669312">
                  <a:extLst>
                    <a:ext uri="{9D8B030D-6E8A-4147-A177-3AD203B41FA5}">
                      <a16:colId xmlns:a16="http://schemas.microsoft.com/office/drawing/2014/main" val="417125798"/>
                    </a:ext>
                  </a:extLst>
                </a:gridCol>
              </a:tblGrid>
              <a:tr h="474920">
                <a:tc>
                  <a:txBody>
                    <a:bodyPr/>
                    <a:lstStyle/>
                    <a:p>
                      <a:pPr algn="ctr"/>
                      <a:r>
                        <a:rPr lang="pt-PT" sz="1600" b="1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1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b="1" dirty="0"/>
                        <a:t>Logotipo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130607"/>
                  </a:ext>
                </a:extLst>
              </a:tr>
              <a:tr h="540133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err="1">
                          <a:solidFill>
                            <a:schemeClr val="tx1"/>
                          </a:solidFill>
                        </a:rPr>
                        <a:t>Moodle</a:t>
                      </a:r>
                      <a:endParaRPr lang="pt-PT" sz="1000" b="1" i="0" dirty="0">
                        <a:solidFill>
                          <a:schemeClr val="tx1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Permite a criação de cursos “on-line”, páginas de disciplinas, grupos de trabalho e comunidades de aprendizagem.</a:t>
                      </a:r>
                      <a:r>
                        <a:rPr lang="pt-PT" sz="1000" b="0" dirty="0">
                          <a:effectLst/>
                        </a:rPr>
                        <a:t> </a:t>
                      </a:r>
                      <a:endParaRPr lang="pt-PT" sz="1000" b="0" i="0" dirty="0">
                        <a:latin typeface="Montserrat Thin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390184"/>
                  </a:ext>
                </a:extLst>
              </a:tr>
              <a:tr h="638459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err="1"/>
                        <a:t>Blackboard</a:t>
                      </a:r>
                      <a:endParaRPr lang="pt-PT" sz="1000" b="1" i="0" dirty="0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O </a:t>
                      </a:r>
                      <a:r>
                        <a:rPr lang="pt-PT" sz="10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Blackboard</a:t>
                      </a:r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</a:t>
                      </a:r>
                      <a:r>
                        <a:rPr lang="pt-PT" sz="10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Learn</a:t>
                      </a:r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é um sistema que permite ensinar, aprender, construir comunidades e compartilhar conhecimento on-line.</a:t>
                      </a:r>
                      <a:endParaRPr lang="pt-PT" sz="1000" b="0" i="0" u="none" strike="noStrike" cap="none" dirty="0">
                        <a:solidFill>
                          <a:schemeClr val="dk1"/>
                        </a:solidFill>
                        <a:effectLst/>
                        <a:latin typeface="Montserrat Thin" pitchFamily="2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751252"/>
                  </a:ext>
                </a:extLst>
              </a:tr>
              <a:tr h="648586">
                <a:tc>
                  <a:txBody>
                    <a:bodyPr/>
                    <a:lstStyle/>
                    <a:p>
                      <a:pPr algn="ctr"/>
                      <a:r>
                        <a:rPr lang="pt-PT" sz="1000" b="1" dirty="0" err="1"/>
                        <a:t>Udemy</a:t>
                      </a:r>
                      <a:endParaRPr lang="pt-PT" sz="1000" b="1" i="0" dirty="0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Plataforma de </a:t>
                      </a:r>
                      <a:r>
                        <a:rPr lang="pt-PT" sz="1000" b="0" u="none" strike="noStrike" cap="none" dirty="0" err="1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elearning</a:t>
                      </a:r>
                      <a:r>
                        <a:rPr lang="pt-PT" sz="1000" b="0" u="none" strike="noStrike" cap="none" dirty="0">
                          <a:solidFill>
                            <a:schemeClr val="dk1"/>
                          </a:solidFill>
                          <a:effectLst/>
                          <a:sym typeface="Arial"/>
                        </a:rPr>
                        <a:t> voltada para profissionais e estudantes onde é possível ensinar e/ou aprender.</a:t>
                      </a:r>
                      <a:endParaRPr lang="pt-PT" sz="1000" b="0" i="0" dirty="0">
                        <a:latin typeface="Montserrat Thin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52582"/>
                  </a:ext>
                </a:extLst>
              </a:tr>
            </a:tbl>
          </a:graphicData>
        </a:graphic>
      </p:graphicFrame>
      <p:pic>
        <p:nvPicPr>
          <p:cNvPr id="15" name="Imagem 14">
            <a:extLst>
              <a:ext uri="{FF2B5EF4-FFF2-40B4-BE49-F238E27FC236}">
                <a16:creationId xmlns:a16="http://schemas.microsoft.com/office/drawing/2014/main" id="{41F4F3E8-149D-EC4B-85A3-EC08F216D75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98" y="2477697"/>
            <a:ext cx="1002709" cy="28679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419E1A8-3336-9943-AF75-5B038985ED2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236" y="2979043"/>
            <a:ext cx="559834" cy="4509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80ECF77-9961-9A45-9E63-A74AAF8F8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3233" y="3408144"/>
            <a:ext cx="1818180" cy="95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1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8749861" y="5279666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pPr/>
              <a:t>6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264436" y="250064"/>
            <a:ext cx="2247071" cy="391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643B006E-6FFF-DF49-B0C6-910E421F2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741239"/>
              </p:ext>
            </p:extLst>
          </p:nvPr>
        </p:nvGraphicFramePr>
        <p:xfrm>
          <a:off x="837470" y="1587364"/>
          <a:ext cx="7091918" cy="3179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77030">
                  <a:extLst>
                    <a:ext uri="{9D8B030D-6E8A-4147-A177-3AD203B41FA5}">
                      <a16:colId xmlns:a16="http://schemas.microsoft.com/office/drawing/2014/main" val="3310845457"/>
                    </a:ext>
                  </a:extLst>
                </a:gridCol>
                <a:gridCol w="859920">
                  <a:extLst>
                    <a:ext uri="{9D8B030D-6E8A-4147-A177-3AD203B41FA5}">
                      <a16:colId xmlns:a16="http://schemas.microsoft.com/office/drawing/2014/main" val="3773133131"/>
                    </a:ext>
                  </a:extLst>
                </a:gridCol>
                <a:gridCol w="692643">
                  <a:extLst>
                    <a:ext uri="{9D8B030D-6E8A-4147-A177-3AD203B41FA5}">
                      <a16:colId xmlns:a16="http://schemas.microsoft.com/office/drawing/2014/main" val="2414355103"/>
                    </a:ext>
                  </a:extLst>
                </a:gridCol>
                <a:gridCol w="696515">
                  <a:extLst>
                    <a:ext uri="{9D8B030D-6E8A-4147-A177-3AD203B41FA5}">
                      <a16:colId xmlns:a16="http://schemas.microsoft.com/office/drawing/2014/main" val="2239291431"/>
                    </a:ext>
                  </a:extLst>
                </a:gridCol>
                <a:gridCol w="760810">
                  <a:extLst>
                    <a:ext uri="{9D8B030D-6E8A-4147-A177-3AD203B41FA5}">
                      <a16:colId xmlns:a16="http://schemas.microsoft.com/office/drawing/2014/main" val="417125798"/>
                    </a:ext>
                  </a:extLst>
                </a:gridCol>
                <a:gridCol w="626283">
                  <a:extLst>
                    <a:ext uri="{9D8B030D-6E8A-4147-A177-3AD203B41FA5}">
                      <a16:colId xmlns:a16="http://schemas.microsoft.com/office/drawing/2014/main" val="1286355442"/>
                    </a:ext>
                  </a:extLst>
                </a:gridCol>
                <a:gridCol w="776689">
                  <a:extLst>
                    <a:ext uri="{9D8B030D-6E8A-4147-A177-3AD203B41FA5}">
                      <a16:colId xmlns:a16="http://schemas.microsoft.com/office/drawing/2014/main" val="3765870641"/>
                    </a:ext>
                  </a:extLst>
                </a:gridCol>
                <a:gridCol w="933680">
                  <a:extLst>
                    <a:ext uri="{9D8B030D-6E8A-4147-A177-3AD203B41FA5}">
                      <a16:colId xmlns:a16="http://schemas.microsoft.com/office/drawing/2014/main" val="243950680"/>
                    </a:ext>
                  </a:extLst>
                </a:gridCol>
                <a:gridCol w="868348">
                  <a:extLst>
                    <a:ext uri="{9D8B030D-6E8A-4147-A177-3AD203B41FA5}">
                      <a16:colId xmlns:a16="http://schemas.microsoft.com/office/drawing/2014/main" val="2528343980"/>
                    </a:ext>
                  </a:extLst>
                </a:gridCol>
              </a:tblGrid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pt-PT" sz="800" b="1" dirty="0"/>
                        <a:t>Plataforma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 b="1" dirty="0"/>
                        <a:t>Disponibilização de conteúdos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capacidade de suportar diversos tipos de conteúdo</a:t>
                      </a:r>
                      <a:endParaRPr lang="pt-PT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 b="1" dirty="0"/>
                        <a:t>Mecanismos de incentivo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 b="1" dirty="0"/>
                        <a:t>Alertas/Lembretes após conclusão do curso/módulo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Sistema de código aberto</a:t>
                      </a:r>
                      <a:endParaRPr lang="pt-PT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 b="1" dirty="0"/>
                        <a:t>Pagamento de taxas de utilização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 b="1" dirty="0"/>
                        <a:t>Plataforma específica para ajudantes da ação direta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800" b="1" dirty="0"/>
                        <a:t>Integração numa comunidade para partilha de informações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130607"/>
                  </a:ext>
                </a:extLst>
              </a:tr>
              <a:tr h="478411">
                <a:tc>
                  <a:txBody>
                    <a:bodyPr/>
                    <a:lstStyle/>
                    <a:p>
                      <a:pPr algn="ctr"/>
                      <a:r>
                        <a:rPr lang="pt-PT" sz="800" b="1" dirty="0" err="1">
                          <a:solidFill>
                            <a:schemeClr val="tx1"/>
                          </a:solidFill>
                        </a:rPr>
                        <a:t>Moodle</a:t>
                      </a:r>
                      <a:endParaRPr lang="pt-PT" sz="800" b="1" i="0" dirty="0">
                        <a:solidFill>
                          <a:schemeClr val="tx1"/>
                        </a:solidFill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800" b="0" i="0" dirty="0">
                        <a:latin typeface="Montserrat Thin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800" b="0" i="0" dirty="0">
                        <a:latin typeface="Montserrat Thin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800" b="0" i="0" dirty="0">
                        <a:latin typeface="Montserrat Thin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390184"/>
                  </a:ext>
                </a:extLst>
              </a:tr>
              <a:tr h="565502">
                <a:tc>
                  <a:txBody>
                    <a:bodyPr/>
                    <a:lstStyle/>
                    <a:p>
                      <a:pPr algn="ctr"/>
                      <a:r>
                        <a:rPr lang="pt-PT" sz="800" b="1" dirty="0" err="1"/>
                        <a:t>Blackboard</a:t>
                      </a:r>
                      <a:endParaRPr lang="pt-PT" sz="800" b="1" i="0" dirty="0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PT" sz="800" b="0" i="0" u="none" strike="noStrike" cap="none" dirty="0">
                        <a:solidFill>
                          <a:schemeClr val="dk1"/>
                        </a:solidFill>
                        <a:effectLst/>
                        <a:latin typeface="Montserrat Thin" pitchFamily="2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PT" sz="800" b="0" i="0" u="none" strike="noStrike" cap="none" dirty="0">
                        <a:solidFill>
                          <a:schemeClr val="dk1"/>
                        </a:solidFill>
                        <a:effectLst/>
                        <a:latin typeface="Montserrat Thin" pitchFamily="2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PT" sz="800" b="0" i="0" u="none" strike="noStrike" cap="none" dirty="0">
                        <a:solidFill>
                          <a:schemeClr val="dk1"/>
                        </a:solidFill>
                        <a:effectLst/>
                        <a:latin typeface="Montserrat Thin" pitchFamily="2" charset="77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751252"/>
                  </a:ext>
                </a:extLst>
              </a:tr>
              <a:tr h="574471">
                <a:tc>
                  <a:txBody>
                    <a:bodyPr/>
                    <a:lstStyle/>
                    <a:p>
                      <a:pPr algn="ctr"/>
                      <a:r>
                        <a:rPr lang="pt-PT" sz="800" b="1" dirty="0" err="1"/>
                        <a:t>Udemy</a:t>
                      </a:r>
                      <a:endParaRPr lang="pt-PT" sz="800" b="1" i="0" dirty="0">
                        <a:latin typeface="Montserrat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800" b="0" i="0" dirty="0">
                        <a:latin typeface="Montserrat Thin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800" b="0" i="0" dirty="0">
                        <a:latin typeface="Montserrat Thin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800" b="0" i="0" dirty="0">
                        <a:latin typeface="Montserrat Thin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52582"/>
                  </a:ext>
                </a:extLst>
              </a:tr>
              <a:tr h="616356">
                <a:tc>
                  <a:txBody>
                    <a:bodyPr/>
                    <a:lstStyle/>
                    <a:p>
                      <a:pPr algn="ctr"/>
                      <a:r>
                        <a:rPr lang="pt-PT" sz="800" b="1" i="0" dirty="0">
                          <a:latin typeface="Montserrat" pitchFamily="2" charset="77"/>
                        </a:rPr>
                        <a:t>know4CARE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PT" sz="800" b="0" i="0" dirty="0">
                        <a:effectLst/>
                        <a:latin typeface="Montserrat Thin" pitchFamily="2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pt-PT" sz="800" b="0" i="0" dirty="0">
                        <a:effectLst/>
                        <a:latin typeface="Montserrat Thin" pitchFamily="2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pt-PT" sz="800" b="0" i="0" dirty="0">
                        <a:effectLst/>
                        <a:latin typeface="Montserrat Thin" pitchFamily="2" charset="77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endParaRPr lang="pt-P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PT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558170"/>
                  </a:ext>
                </a:extLst>
              </a:tr>
            </a:tbl>
          </a:graphicData>
        </a:graphic>
      </p:graphicFrame>
      <p:pic>
        <p:nvPicPr>
          <p:cNvPr id="25" name="Gráfico 24" descr="Fechar com preenchimento sólido">
            <a:extLst>
              <a:ext uri="{FF2B5EF4-FFF2-40B4-BE49-F238E27FC236}">
                <a16:creationId xmlns:a16="http://schemas.microsoft.com/office/drawing/2014/main" id="{FAB67C6D-04B6-3F4D-A46C-05B97C9B7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1908" y="3066657"/>
            <a:ext cx="450056" cy="450056"/>
          </a:xfrm>
          <a:prstGeom prst="rect">
            <a:avLst/>
          </a:prstGeom>
        </p:spPr>
      </p:pic>
      <p:pic>
        <p:nvPicPr>
          <p:cNvPr id="26" name="Gráfico 25" descr="Fechar com preenchimento sólido">
            <a:extLst>
              <a:ext uri="{FF2B5EF4-FFF2-40B4-BE49-F238E27FC236}">
                <a16:creationId xmlns:a16="http://schemas.microsoft.com/office/drawing/2014/main" id="{C28ADAD6-C5C2-3E4C-8767-C7AC7012B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6631" y="3614146"/>
            <a:ext cx="450056" cy="450056"/>
          </a:xfrm>
          <a:prstGeom prst="rect">
            <a:avLst/>
          </a:prstGeom>
        </p:spPr>
      </p:pic>
      <p:pic>
        <p:nvPicPr>
          <p:cNvPr id="28" name="Gráfico 27" descr="Marca de Verificação com preenchimento sólido">
            <a:extLst>
              <a:ext uri="{FF2B5EF4-FFF2-40B4-BE49-F238E27FC236}">
                <a16:creationId xmlns:a16="http://schemas.microsoft.com/office/drawing/2014/main" id="{BC84929F-66B4-0B41-9874-3D867F0457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0691" y="2514445"/>
            <a:ext cx="454779" cy="454779"/>
          </a:xfrm>
          <a:prstGeom prst="rect">
            <a:avLst/>
          </a:prstGeom>
        </p:spPr>
      </p:pic>
      <p:pic>
        <p:nvPicPr>
          <p:cNvPr id="29" name="Gráfico 28" descr="Marca de Verificação com preenchimento sólido">
            <a:extLst>
              <a:ext uri="{FF2B5EF4-FFF2-40B4-BE49-F238E27FC236}">
                <a16:creationId xmlns:a16="http://schemas.microsoft.com/office/drawing/2014/main" id="{F7C0B815-3871-9240-9852-3A101361BE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3210" y="2520923"/>
            <a:ext cx="454779" cy="454779"/>
          </a:xfrm>
          <a:prstGeom prst="rect">
            <a:avLst/>
          </a:prstGeom>
        </p:spPr>
      </p:pic>
      <p:pic>
        <p:nvPicPr>
          <p:cNvPr id="31" name="Gráfico 30" descr="Marca de Verificação com preenchimento sólido">
            <a:extLst>
              <a:ext uri="{FF2B5EF4-FFF2-40B4-BE49-F238E27FC236}">
                <a16:creationId xmlns:a16="http://schemas.microsoft.com/office/drawing/2014/main" id="{BB93E680-550E-664C-A2F2-D3D1C5CB4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5955" y="2488659"/>
            <a:ext cx="454779" cy="454779"/>
          </a:xfrm>
          <a:prstGeom prst="rect">
            <a:avLst/>
          </a:prstGeom>
        </p:spPr>
      </p:pic>
      <p:pic>
        <p:nvPicPr>
          <p:cNvPr id="32" name="Gráfico 31" descr="Marca de Verificação com preenchimento sólido">
            <a:extLst>
              <a:ext uri="{FF2B5EF4-FFF2-40B4-BE49-F238E27FC236}">
                <a16:creationId xmlns:a16="http://schemas.microsoft.com/office/drawing/2014/main" id="{135FB00B-361F-5946-B1B5-7EB3CDEBE2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58160" y="2978447"/>
            <a:ext cx="454779" cy="454779"/>
          </a:xfrm>
          <a:prstGeom prst="rect">
            <a:avLst/>
          </a:prstGeom>
        </p:spPr>
      </p:pic>
      <p:pic>
        <p:nvPicPr>
          <p:cNvPr id="33" name="Gráfico 32" descr="Marca de Verificação com preenchimento sólido">
            <a:extLst>
              <a:ext uri="{FF2B5EF4-FFF2-40B4-BE49-F238E27FC236}">
                <a16:creationId xmlns:a16="http://schemas.microsoft.com/office/drawing/2014/main" id="{812CF559-B9F0-7440-BA3B-F3AA6966A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3702" y="4180128"/>
            <a:ext cx="454779" cy="454779"/>
          </a:xfrm>
          <a:prstGeom prst="rect">
            <a:avLst/>
          </a:prstGeom>
        </p:spPr>
      </p:pic>
      <p:pic>
        <p:nvPicPr>
          <p:cNvPr id="35" name="Gráfico 34" descr="Marca de Verificação com preenchimento sólido">
            <a:extLst>
              <a:ext uri="{FF2B5EF4-FFF2-40B4-BE49-F238E27FC236}">
                <a16:creationId xmlns:a16="http://schemas.microsoft.com/office/drawing/2014/main" id="{76BAD6DA-06E8-734A-B90D-ECCB6A0ED6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2560" y="2523668"/>
            <a:ext cx="454779" cy="454779"/>
          </a:xfrm>
          <a:prstGeom prst="rect">
            <a:avLst/>
          </a:prstGeom>
        </p:spPr>
      </p:pic>
      <p:pic>
        <p:nvPicPr>
          <p:cNvPr id="36" name="Gráfico 35" descr="Marca de Verificação com preenchimento sólido">
            <a:extLst>
              <a:ext uri="{FF2B5EF4-FFF2-40B4-BE49-F238E27FC236}">
                <a16:creationId xmlns:a16="http://schemas.microsoft.com/office/drawing/2014/main" id="{773CF424-5F59-D643-B42E-B9FDDF96EC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0078" y="3002889"/>
            <a:ext cx="454779" cy="454779"/>
          </a:xfrm>
          <a:prstGeom prst="rect">
            <a:avLst/>
          </a:prstGeom>
        </p:spPr>
      </p:pic>
      <p:pic>
        <p:nvPicPr>
          <p:cNvPr id="37" name="Gráfico 36" descr="Marca de Verificação com preenchimento sólido">
            <a:extLst>
              <a:ext uri="{FF2B5EF4-FFF2-40B4-BE49-F238E27FC236}">
                <a16:creationId xmlns:a16="http://schemas.microsoft.com/office/drawing/2014/main" id="{5F227A1D-C2B3-0242-9888-40381C328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5285" y="4174605"/>
            <a:ext cx="454779" cy="454779"/>
          </a:xfrm>
          <a:prstGeom prst="rect">
            <a:avLst/>
          </a:prstGeom>
        </p:spPr>
      </p:pic>
      <p:pic>
        <p:nvPicPr>
          <p:cNvPr id="39" name="Gráfico 38" descr="Fechar com preenchimento sólido">
            <a:extLst>
              <a:ext uri="{FF2B5EF4-FFF2-40B4-BE49-F238E27FC236}">
                <a16:creationId xmlns:a16="http://schemas.microsoft.com/office/drawing/2014/main" id="{05D22404-404D-C741-AB7B-D42E3B5727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9045" y="2507260"/>
            <a:ext cx="450056" cy="450056"/>
          </a:xfrm>
          <a:prstGeom prst="rect">
            <a:avLst/>
          </a:prstGeom>
        </p:spPr>
      </p:pic>
      <p:pic>
        <p:nvPicPr>
          <p:cNvPr id="40" name="Gráfico 39" descr="Fechar com preenchimento sólido">
            <a:extLst>
              <a:ext uri="{FF2B5EF4-FFF2-40B4-BE49-F238E27FC236}">
                <a16:creationId xmlns:a16="http://schemas.microsoft.com/office/drawing/2014/main" id="{97C5392B-D8FA-E447-87A5-D9D9621CC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9868" y="2506779"/>
            <a:ext cx="450056" cy="450056"/>
          </a:xfrm>
          <a:prstGeom prst="rect">
            <a:avLst/>
          </a:prstGeom>
        </p:spPr>
      </p:pic>
      <p:pic>
        <p:nvPicPr>
          <p:cNvPr id="41" name="Gráfico 40" descr="Fechar com preenchimento sólido">
            <a:extLst>
              <a:ext uri="{FF2B5EF4-FFF2-40B4-BE49-F238E27FC236}">
                <a16:creationId xmlns:a16="http://schemas.microsoft.com/office/drawing/2014/main" id="{46319468-7F7E-A04C-81A8-496615AFA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1250" y="3031879"/>
            <a:ext cx="450056" cy="450056"/>
          </a:xfrm>
          <a:prstGeom prst="rect">
            <a:avLst/>
          </a:prstGeom>
        </p:spPr>
      </p:pic>
      <p:pic>
        <p:nvPicPr>
          <p:cNvPr id="42" name="Gráfico 41" descr="Fechar com preenchimento sólido">
            <a:extLst>
              <a:ext uri="{FF2B5EF4-FFF2-40B4-BE49-F238E27FC236}">
                <a16:creationId xmlns:a16="http://schemas.microsoft.com/office/drawing/2014/main" id="{364E8A22-51E4-AF46-8FEA-34932A830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5079" y="3053540"/>
            <a:ext cx="450056" cy="450056"/>
          </a:xfrm>
          <a:prstGeom prst="rect">
            <a:avLst/>
          </a:prstGeom>
        </p:spPr>
      </p:pic>
      <p:pic>
        <p:nvPicPr>
          <p:cNvPr id="43" name="Gráfico 42" descr="Fechar com preenchimento sólido">
            <a:extLst>
              <a:ext uri="{FF2B5EF4-FFF2-40B4-BE49-F238E27FC236}">
                <a16:creationId xmlns:a16="http://schemas.microsoft.com/office/drawing/2014/main" id="{7A3A996B-0987-6A4C-BC13-871EC8E42E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12342" y="3597589"/>
            <a:ext cx="450056" cy="450056"/>
          </a:xfrm>
          <a:prstGeom prst="rect">
            <a:avLst/>
          </a:prstGeom>
        </p:spPr>
      </p:pic>
      <p:pic>
        <p:nvPicPr>
          <p:cNvPr id="44" name="Gráfico 43" descr="Fechar com preenchimento sólido">
            <a:extLst>
              <a:ext uri="{FF2B5EF4-FFF2-40B4-BE49-F238E27FC236}">
                <a16:creationId xmlns:a16="http://schemas.microsoft.com/office/drawing/2014/main" id="{4D58F264-9564-0A49-8180-172267827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1250" y="3605204"/>
            <a:ext cx="450056" cy="450056"/>
          </a:xfrm>
          <a:prstGeom prst="rect">
            <a:avLst/>
          </a:prstGeom>
        </p:spPr>
      </p:pic>
      <p:pic>
        <p:nvPicPr>
          <p:cNvPr id="46" name="Gráfico 45" descr="Fechar com preenchimento sólido">
            <a:extLst>
              <a:ext uri="{FF2B5EF4-FFF2-40B4-BE49-F238E27FC236}">
                <a16:creationId xmlns:a16="http://schemas.microsoft.com/office/drawing/2014/main" id="{1882D82A-8BC9-FD4C-A7EF-651A76F45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3408" y="3589066"/>
            <a:ext cx="450056" cy="450056"/>
          </a:xfrm>
          <a:prstGeom prst="rect">
            <a:avLst/>
          </a:prstGeom>
        </p:spPr>
      </p:pic>
      <p:pic>
        <p:nvPicPr>
          <p:cNvPr id="47" name="Gráfico 46" descr="Marca de Verificação com preenchimento sólido">
            <a:extLst>
              <a:ext uri="{FF2B5EF4-FFF2-40B4-BE49-F238E27FC236}">
                <a16:creationId xmlns:a16="http://schemas.microsoft.com/office/drawing/2014/main" id="{9DDA0D29-41F1-BE40-B4A1-28FEB6027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362" y="4169254"/>
            <a:ext cx="454779" cy="454779"/>
          </a:xfrm>
          <a:prstGeom prst="rect">
            <a:avLst/>
          </a:prstGeom>
        </p:spPr>
      </p:pic>
      <p:pic>
        <p:nvPicPr>
          <p:cNvPr id="48" name="Gráfico 47" descr="Marca de Verificação com preenchimento sólido">
            <a:extLst>
              <a:ext uri="{FF2B5EF4-FFF2-40B4-BE49-F238E27FC236}">
                <a16:creationId xmlns:a16="http://schemas.microsoft.com/office/drawing/2014/main" id="{BA8E8F2D-355A-1945-B0C2-E42AEDE474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2718" y="4191024"/>
            <a:ext cx="454779" cy="454779"/>
          </a:xfrm>
          <a:prstGeom prst="rect">
            <a:avLst/>
          </a:prstGeom>
        </p:spPr>
      </p:pic>
      <p:pic>
        <p:nvPicPr>
          <p:cNvPr id="50" name="Gráfico 49" descr="Marca de Verificação com preenchimento sólido">
            <a:extLst>
              <a:ext uri="{FF2B5EF4-FFF2-40B4-BE49-F238E27FC236}">
                <a16:creationId xmlns:a16="http://schemas.microsoft.com/office/drawing/2014/main" id="{5BC926CF-2172-0C44-87F7-CAA3956E4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3210" y="3042634"/>
            <a:ext cx="454779" cy="454779"/>
          </a:xfrm>
          <a:prstGeom prst="rect">
            <a:avLst/>
          </a:prstGeom>
        </p:spPr>
      </p:pic>
      <p:pic>
        <p:nvPicPr>
          <p:cNvPr id="55" name="Gráfico 54" descr="Fechar com preenchimento sólido">
            <a:extLst>
              <a:ext uri="{FF2B5EF4-FFF2-40B4-BE49-F238E27FC236}">
                <a16:creationId xmlns:a16="http://schemas.microsoft.com/office/drawing/2014/main" id="{38497042-5139-8440-B4FE-193CCD16C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2888" y="2513583"/>
            <a:ext cx="450056" cy="450056"/>
          </a:xfrm>
          <a:prstGeom prst="rect">
            <a:avLst/>
          </a:prstGeom>
        </p:spPr>
      </p:pic>
      <p:pic>
        <p:nvPicPr>
          <p:cNvPr id="56" name="Gráfico 55" descr="Fechar com preenchimento sólido">
            <a:extLst>
              <a:ext uri="{FF2B5EF4-FFF2-40B4-BE49-F238E27FC236}">
                <a16:creationId xmlns:a16="http://schemas.microsoft.com/office/drawing/2014/main" id="{9A12C368-BE90-2448-8A05-9BEE616A5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1590" y="4191023"/>
            <a:ext cx="450056" cy="450056"/>
          </a:xfrm>
          <a:prstGeom prst="rect">
            <a:avLst/>
          </a:prstGeom>
        </p:spPr>
      </p:pic>
      <p:pic>
        <p:nvPicPr>
          <p:cNvPr id="57" name="Gráfico 56" descr="Marca de Verificação com preenchimento sólido">
            <a:extLst>
              <a:ext uri="{FF2B5EF4-FFF2-40B4-BE49-F238E27FC236}">
                <a16:creationId xmlns:a16="http://schemas.microsoft.com/office/drawing/2014/main" id="{F6853B7E-B53E-654D-8465-C54B09A115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70298" y="4180128"/>
            <a:ext cx="454779" cy="454779"/>
          </a:xfrm>
          <a:prstGeom prst="rect">
            <a:avLst/>
          </a:prstGeom>
        </p:spPr>
      </p:pic>
      <p:pic>
        <p:nvPicPr>
          <p:cNvPr id="58" name="Gráfico 57" descr="Fechar com preenchimento sólido">
            <a:extLst>
              <a:ext uri="{FF2B5EF4-FFF2-40B4-BE49-F238E27FC236}">
                <a16:creationId xmlns:a16="http://schemas.microsoft.com/office/drawing/2014/main" id="{BFE46009-9494-3B49-A318-E9BA5C415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2888" y="3056149"/>
            <a:ext cx="450056" cy="450056"/>
          </a:xfrm>
          <a:prstGeom prst="rect">
            <a:avLst/>
          </a:prstGeom>
        </p:spPr>
      </p:pic>
      <p:pic>
        <p:nvPicPr>
          <p:cNvPr id="59" name="Gráfico 58" descr="Fechar com preenchimento sólido">
            <a:extLst>
              <a:ext uri="{FF2B5EF4-FFF2-40B4-BE49-F238E27FC236}">
                <a16:creationId xmlns:a16="http://schemas.microsoft.com/office/drawing/2014/main" id="{CF4E39E0-E9B5-A14F-84FB-9749F9766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3471" y="3047357"/>
            <a:ext cx="450056" cy="450056"/>
          </a:xfrm>
          <a:prstGeom prst="rect">
            <a:avLst/>
          </a:prstGeom>
        </p:spPr>
      </p:pic>
      <p:pic>
        <p:nvPicPr>
          <p:cNvPr id="60" name="Gráfico 59" descr="Fechar com preenchimento sólido">
            <a:extLst>
              <a:ext uri="{FF2B5EF4-FFF2-40B4-BE49-F238E27FC236}">
                <a16:creationId xmlns:a16="http://schemas.microsoft.com/office/drawing/2014/main" id="{91BA4C41-6B59-E04E-B5FE-594160676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4704" y="2493382"/>
            <a:ext cx="450056" cy="450056"/>
          </a:xfrm>
          <a:prstGeom prst="rect">
            <a:avLst/>
          </a:prstGeom>
        </p:spPr>
      </p:pic>
      <p:pic>
        <p:nvPicPr>
          <p:cNvPr id="61" name="Gráfico 60" descr="Marca de Verificação com preenchimento sólido">
            <a:extLst>
              <a:ext uri="{FF2B5EF4-FFF2-40B4-BE49-F238E27FC236}">
                <a16:creationId xmlns:a16="http://schemas.microsoft.com/office/drawing/2014/main" id="{4CE32D58-70FE-6541-97A6-6BB3B8256B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44532" y="3573655"/>
            <a:ext cx="454779" cy="454779"/>
          </a:xfrm>
          <a:prstGeom prst="rect">
            <a:avLst/>
          </a:prstGeom>
        </p:spPr>
      </p:pic>
      <p:pic>
        <p:nvPicPr>
          <p:cNvPr id="62" name="Gráfico 61" descr="Marca de Verificação com preenchimento sólido">
            <a:extLst>
              <a:ext uri="{FF2B5EF4-FFF2-40B4-BE49-F238E27FC236}">
                <a16:creationId xmlns:a16="http://schemas.microsoft.com/office/drawing/2014/main" id="{650785B3-5283-AB45-A063-62FC7E304E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80037" y="3592866"/>
            <a:ext cx="454779" cy="454779"/>
          </a:xfrm>
          <a:prstGeom prst="rect">
            <a:avLst/>
          </a:prstGeom>
        </p:spPr>
      </p:pic>
      <p:pic>
        <p:nvPicPr>
          <p:cNvPr id="63" name="Gráfico 62" descr="Marca de Verificação com preenchimento sólido">
            <a:extLst>
              <a:ext uri="{FF2B5EF4-FFF2-40B4-BE49-F238E27FC236}">
                <a16:creationId xmlns:a16="http://schemas.microsoft.com/office/drawing/2014/main" id="{E9038AB2-5BA5-DF4C-B148-2D447F5D65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13316" y="3582129"/>
            <a:ext cx="454779" cy="454779"/>
          </a:xfrm>
          <a:prstGeom prst="rect">
            <a:avLst/>
          </a:prstGeom>
        </p:spPr>
      </p:pic>
      <p:sp>
        <p:nvSpPr>
          <p:cNvPr id="64" name="Google Shape;106;p18">
            <a:extLst>
              <a:ext uri="{FF2B5EF4-FFF2-40B4-BE49-F238E27FC236}">
                <a16:creationId xmlns:a16="http://schemas.microsoft.com/office/drawing/2014/main" id="{AF8F8F05-6490-0B4D-9BB4-B10139F69AB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7725" y="913400"/>
            <a:ext cx="80775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l">
              <a:buSzPts val="990"/>
            </a:pPr>
            <a:r>
              <a:rPr lang="pt-PT" sz="1600" dirty="0">
                <a:latin typeface="Montserrat"/>
                <a:ea typeface="Montserrat"/>
                <a:cs typeface="Montserrat"/>
                <a:sym typeface="Montserrat"/>
              </a:rPr>
              <a:t>Benchmarking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" name="Gráfico 64" descr="Marca de Verificação com preenchimento sólido">
            <a:extLst>
              <a:ext uri="{FF2B5EF4-FFF2-40B4-BE49-F238E27FC236}">
                <a16:creationId xmlns:a16="http://schemas.microsoft.com/office/drawing/2014/main" id="{507F350D-9A35-9842-8FB2-579B75982E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3210" y="3577783"/>
            <a:ext cx="454779" cy="454779"/>
          </a:xfrm>
          <a:prstGeom prst="rect">
            <a:avLst/>
          </a:prstGeom>
        </p:spPr>
      </p:pic>
      <p:pic>
        <p:nvPicPr>
          <p:cNvPr id="38" name="Gráfico 37" descr="Marca de Verificação com preenchimento sólido">
            <a:extLst>
              <a:ext uri="{FF2B5EF4-FFF2-40B4-BE49-F238E27FC236}">
                <a16:creationId xmlns:a16="http://schemas.microsoft.com/office/drawing/2014/main" id="{310DECA7-0B38-CC42-AD96-BA5215F48C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10724" y="4191023"/>
            <a:ext cx="454779" cy="454779"/>
          </a:xfrm>
          <a:prstGeom prst="rect">
            <a:avLst/>
          </a:prstGeom>
        </p:spPr>
      </p:pic>
      <p:pic>
        <p:nvPicPr>
          <p:cNvPr id="45" name="Gráfico 44" descr="Marca de Verificação com preenchimento sólido">
            <a:extLst>
              <a:ext uri="{FF2B5EF4-FFF2-40B4-BE49-F238E27FC236}">
                <a16:creationId xmlns:a16="http://schemas.microsoft.com/office/drawing/2014/main" id="{6F14BAF0-75E3-CD43-9612-8C338840A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748" y="4188661"/>
            <a:ext cx="454779" cy="45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96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7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Uma imagem com texto, jornal, captura de ecrã&#10;&#10;Descrição gerada automaticamente">
            <a:extLst>
              <a:ext uri="{FF2B5EF4-FFF2-40B4-BE49-F238E27FC236}">
                <a16:creationId xmlns:a16="http://schemas.microsoft.com/office/drawing/2014/main" id="{328BF0FD-0D31-264F-9D3A-59779CCD7E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00"/>
          <a:stretch/>
        </p:blipFill>
        <p:spPr>
          <a:xfrm>
            <a:off x="912015" y="1523768"/>
            <a:ext cx="7698735" cy="3304082"/>
          </a:xfrm>
          <a:prstGeom prst="rect">
            <a:avLst/>
          </a:prstGeom>
        </p:spPr>
      </p:pic>
      <p:sp>
        <p:nvSpPr>
          <p:cNvPr id="5" name="Google Shape;144;p20">
            <a:extLst>
              <a:ext uri="{FF2B5EF4-FFF2-40B4-BE49-F238E27FC236}">
                <a16:creationId xmlns:a16="http://schemas.microsoft.com/office/drawing/2014/main" id="{D8453810-0460-504D-9DBC-1F8B7987BD8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3250" y="919709"/>
            <a:ext cx="8077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600" dirty="0">
                <a:latin typeface="Montserrat"/>
                <a:ea typeface="Montserrat"/>
                <a:cs typeface="Montserrat"/>
                <a:sym typeface="Montserrat"/>
              </a:rPr>
              <a:t>Plano de Trabalho Atualizado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60879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8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4;p20">
            <a:extLst>
              <a:ext uri="{FF2B5EF4-FFF2-40B4-BE49-F238E27FC236}">
                <a16:creationId xmlns:a16="http://schemas.microsoft.com/office/drawing/2014/main" id="{D8453810-0460-504D-9DBC-1F8B7987BD8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3250" y="921726"/>
            <a:ext cx="8077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600" dirty="0">
                <a:latin typeface="Montserrat"/>
                <a:ea typeface="Montserrat"/>
                <a:cs typeface="Montserrat"/>
                <a:sym typeface="Montserrat"/>
              </a:rPr>
              <a:t>Tarefas Realizadas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39DE818-4499-D34F-892D-ADB6E5E32517}"/>
              </a:ext>
            </a:extLst>
          </p:cNvPr>
          <p:cNvSpPr txBox="1"/>
          <p:nvPr/>
        </p:nvSpPr>
        <p:spPr>
          <a:xfrm>
            <a:off x="533250" y="1315326"/>
            <a:ext cx="6404317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PT" sz="1600" dirty="0">
                <a:latin typeface="Montserrat Thin" pitchFamily="2" charset="77"/>
              </a:rPr>
              <a:t>Melhorias no relatório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>
                <a:latin typeface="Montserrat Thin" pitchFamily="2" charset="77"/>
              </a:rPr>
              <a:t>Finalização dos </a:t>
            </a:r>
            <a:r>
              <a:rPr lang="pt-PT" sz="1600" dirty="0" err="1">
                <a:latin typeface="Montserrat Thin" pitchFamily="2" charset="77"/>
              </a:rPr>
              <a:t>MockUps</a:t>
            </a:r>
            <a:r>
              <a:rPr lang="pt-PT" sz="1600" dirty="0">
                <a:latin typeface="Montserrat Thin" pitchFamily="2" charset="77"/>
              </a:rPr>
              <a:t> </a:t>
            </a:r>
            <a:r>
              <a:rPr lang="pt-PT" sz="1600" dirty="0" err="1">
                <a:latin typeface="Montserrat Thin" pitchFamily="2" charset="77"/>
              </a:rPr>
              <a:t>Wireframes</a:t>
            </a:r>
            <a:endParaRPr lang="pt-PT" sz="1600" dirty="0">
              <a:latin typeface="Montserrat Thin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pt-PT" sz="1600" dirty="0">
                <a:latin typeface="Montserrat Thin" pitchFamily="2" charset="77"/>
              </a:rPr>
              <a:t>Modelo Entidade Relacionamento – MER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>
                <a:latin typeface="Montserrat Thin" pitchFamily="2" charset="77"/>
              </a:rPr>
              <a:t>Criação da Base de Dados no </a:t>
            </a:r>
            <a:r>
              <a:rPr lang="pt-PT" sz="1600" dirty="0" err="1">
                <a:latin typeface="Montserrat Thin" pitchFamily="2" charset="77"/>
              </a:rPr>
              <a:t>MySQL</a:t>
            </a:r>
            <a:endParaRPr lang="pt-PT" sz="1600" dirty="0">
              <a:latin typeface="Montserrat Thin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pt-PT" sz="1600" dirty="0">
                <a:latin typeface="Montserrat Thin" pitchFamily="2" charset="77"/>
              </a:rPr>
              <a:t>Hospedagem da Base de Dados no </a:t>
            </a:r>
            <a:r>
              <a:rPr lang="pt-PT" sz="1600" dirty="0" err="1">
                <a:latin typeface="Montserrat Thin" pitchFamily="2" charset="77"/>
              </a:rPr>
              <a:t>RemoteMysql</a:t>
            </a:r>
            <a:endParaRPr lang="pt-PT" sz="1600" dirty="0">
              <a:latin typeface="Montserrat Thin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pt-PT" sz="1600" dirty="0" err="1">
                <a:latin typeface="Montserrat Thin" pitchFamily="2" charset="77"/>
              </a:rPr>
              <a:t>UserFlow</a:t>
            </a:r>
            <a:endParaRPr lang="pt-PT" sz="1600" dirty="0">
              <a:latin typeface="Montserrat Thin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pt-PT" sz="1600" dirty="0">
                <a:latin typeface="Montserrat Thin" pitchFamily="2" charset="77"/>
              </a:rPr>
              <a:t>Diagrama da Arquitetura da Informação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>
                <a:latin typeface="Montserrat Thin" pitchFamily="2" charset="77"/>
              </a:rPr>
              <a:t>Código HTML/CSS para a página inicial, perfil </a:t>
            </a:r>
            <a:r>
              <a:rPr lang="pt-PT" sz="1600" dirty="0" err="1">
                <a:latin typeface="Montserrat Thin" pitchFamily="2" charset="77"/>
              </a:rPr>
              <a:t>Admin</a:t>
            </a:r>
            <a:r>
              <a:rPr lang="pt-PT" sz="1600" dirty="0">
                <a:latin typeface="Montserrat Thin" pitchFamily="2" charset="77"/>
              </a:rPr>
              <a:t> e AAD</a:t>
            </a:r>
          </a:p>
          <a:p>
            <a:pPr marL="342900" indent="-342900">
              <a:buFont typeface="+mj-lt"/>
              <a:buAutoNum type="arabicPeriod"/>
            </a:pPr>
            <a:r>
              <a:rPr lang="pt-PT" sz="1600" dirty="0">
                <a:latin typeface="Montserrat Thin" pitchFamily="2" charset="77"/>
              </a:rPr>
              <a:t>Funcionalidades : </a:t>
            </a:r>
          </a:p>
          <a:p>
            <a:r>
              <a:rPr lang="pt-PT" sz="1600" dirty="0">
                <a:latin typeface="Montserrat Thin" pitchFamily="2" charset="77"/>
              </a:rPr>
              <a:t>	Autenticação</a:t>
            </a:r>
          </a:p>
          <a:p>
            <a:r>
              <a:rPr lang="pt-PT" sz="1600" dirty="0">
                <a:latin typeface="Montserrat Thin" pitchFamily="2" charset="77"/>
              </a:rPr>
              <a:t>                     Visualizar </a:t>
            </a:r>
            <a:r>
              <a:rPr lang="pt-PT" sz="1600" dirty="0" err="1">
                <a:latin typeface="Montserrat Thin" pitchFamily="2" charset="77"/>
              </a:rPr>
              <a:t>catálgo</a:t>
            </a:r>
            <a:r>
              <a:rPr lang="pt-PT" sz="1600" dirty="0">
                <a:latin typeface="Montserrat Thin" pitchFamily="2" charset="77"/>
              </a:rPr>
              <a:t> de formações</a:t>
            </a:r>
          </a:p>
          <a:p>
            <a:r>
              <a:rPr lang="pt-PT" sz="1600" dirty="0">
                <a:latin typeface="Montserrat Thin" pitchFamily="2" charset="77"/>
              </a:rPr>
              <a:t> 	Visualizar lista de formandos</a:t>
            </a:r>
          </a:p>
          <a:p>
            <a:r>
              <a:rPr lang="pt-PT" sz="1600" dirty="0">
                <a:latin typeface="Montserrat Thin" pitchFamily="2" charset="77"/>
              </a:rPr>
              <a:t>	Adicionar formando</a:t>
            </a:r>
          </a:p>
          <a:p>
            <a:r>
              <a:rPr lang="pt-PT" sz="1600" dirty="0">
                <a:latin typeface="Montserrat Thin" pitchFamily="2" charset="77"/>
              </a:rPr>
              <a:t>	Editar formando</a:t>
            </a:r>
          </a:p>
          <a:p>
            <a:r>
              <a:rPr lang="pt-PT" sz="1600" dirty="0">
                <a:latin typeface="Montserrat Thin" pitchFamily="2" charset="77"/>
              </a:rPr>
              <a:t>	Remover formando</a:t>
            </a:r>
          </a:p>
          <a:p>
            <a:r>
              <a:rPr lang="pt-PT" dirty="0">
                <a:latin typeface="Montserrat Thin" pitchFamily="2" charset="77"/>
              </a:rPr>
              <a:t>	</a:t>
            </a:r>
          </a:p>
          <a:p>
            <a:pPr marL="342900" indent="-342900">
              <a:buFont typeface="+mj-lt"/>
              <a:buAutoNum type="arabicPeriod"/>
            </a:pPr>
            <a:endParaRPr lang="pt-PT" dirty="0">
              <a:latin typeface="Montserrat Thin" pitchFamily="2" charset="77"/>
            </a:endParaRPr>
          </a:p>
          <a:p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21987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z="800">
                <a:latin typeface="Montserrat Thin"/>
                <a:ea typeface="Montserrat Thin"/>
                <a:cs typeface="Montserrat Thin"/>
                <a:sym typeface="Montserrat Thin"/>
              </a:rPr>
              <a:t>9</a:t>
            </a:fld>
            <a:endParaRPr sz="800">
              <a:latin typeface="Montserrat Thin"/>
              <a:ea typeface="Montserrat Thin"/>
              <a:cs typeface="Montserrat Thin"/>
              <a:sym typeface="Montserrat Thin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l="16666"/>
          <a:stretch/>
        </p:blipFill>
        <p:spPr>
          <a:xfrm>
            <a:off x="387725" y="315650"/>
            <a:ext cx="224707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13587EF-A8AA-B448-AEA3-24A8CBFC321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67" y="1573005"/>
            <a:ext cx="4342833" cy="2933767"/>
          </a:xfrm>
          <a:prstGeom prst="rect">
            <a:avLst/>
          </a:prstGeom>
        </p:spPr>
      </p:pic>
      <p:pic>
        <p:nvPicPr>
          <p:cNvPr id="10" name="Imagem 9" descr="Uma imagem com texto&#10;&#10;Descrição gerada automaticamente">
            <a:extLst>
              <a:ext uri="{FF2B5EF4-FFF2-40B4-BE49-F238E27FC236}">
                <a16:creationId xmlns:a16="http://schemas.microsoft.com/office/drawing/2014/main" id="{A9323EBE-E803-2447-99C1-79FEA57680F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428" y="1573005"/>
            <a:ext cx="4268405" cy="2933767"/>
          </a:xfrm>
          <a:prstGeom prst="rect">
            <a:avLst/>
          </a:prstGeom>
        </p:spPr>
      </p:pic>
      <p:sp>
        <p:nvSpPr>
          <p:cNvPr id="8" name="Google Shape;167;p22">
            <a:extLst>
              <a:ext uri="{FF2B5EF4-FFF2-40B4-BE49-F238E27FC236}">
                <a16:creationId xmlns:a16="http://schemas.microsoft.com/office/drawing/2014/main" id="{BE9AFC0A-5F95-0246-87AC-9262D8B70ED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7725" y="913400"/>
            <a:ext cx="80775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PT" sz="1600" dirty="0">
                <a:latin typeface="Montserrat"/>
                <a:ea typeface="Montserrat"/>
                <a:cs typeface="Montserrat"/>
                <a:sym typeface="Montserrat"/>
              </a:rPr>
              <a:t>MOCKUPS (Versão Inicial)</a:t>
            </a:r>
            <a:endParaRPr sz="16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693552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4989</TotalTime>
  <Words>398</Words>
  <Application>Microsoft Macintosh PowerPoint</Application>
  <PresentationFormat>Apresentação no Ecrã (16:9)</PresentationFormat>
  <Paragraphs>81</Paragraphs>
  <Slides>14</Slides>
  <Notes>14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18" baseType="lpstr">
      <vt:lpstr>Arial</vt:lpstr>
      <vt:lpstr>Montserrat Thin</vt:lpstr>
      <vt:lpstr>Montserrat</vt:lpstr>
      <vt:lpstr>Simple Light</vt:lpstr>
      <vt:lpstr>know4CARE</vt:lpstr>
      <vt:lpstr>EQUIPA DE PROJETO</vt:lpstr>
      <vt:lpstr>ENQUADRAMENTO</vt:lpstr>
      <vt:lpstr>DEFINIÇÃO DO PROBLEMA</vt:lpstr>
      <vt:lpstr>PLATAFORMAS EXISTENTES NO MERCADO</vt:lpstr>
      <vt:lpstr>Benchmarking</vt:lpstr>
      <vt:lpstr>Plano de Trabalho Atualizado</vt:lpstr>
      <vt:lpstr>Tarefas Realizadas</vt:lpstr>
      <vt:lpstr>MOCKUPS (Versão Inicial)</vt:lpstr>
      <vt:lpstr>MOCKUPS (Versão Atualizada)</vt:lpstr>
      <vt:lpstr>User Flow</vt:lpstr>
      <vt:lpstr>Apresentação do PowerPoint</vt:lpstr>
      <vt:lpstr>M.E.R</vt:lpstr>
      <vt:lpstr>Demonstração do Protótipo Funcional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know4CARE</dc:title>
  <cp:lastModifiedBy>Nancia  Laudino</cp:lastModifiedBy>
  <cp:revision>21</cp:revision>
  <dcterms:modified xsi:type="dcterms:W3CDTF">2021-05-17T22:04:40Z</dcterms:modified>
</cp:coreProperties>
</file>